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334" r:id="rId3"/>
    <p:sldId id="380" r:id="rId4"/>
    <p:sldId id="335" r:id="rId5"/>
    <p:sldId id="381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7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71" autoAdjust="0"/>
    <p:restoredTop sz="96552" autoAdjust="0"/>
  </p:normalViewPr>
  <p:slideViewPr>
    <p:cSldViewPr>
      <p:cViewPr varScale="1">
        <p:scale>
          <a:sx n="137" d="100"/>
          <a:sy n="137" d="100"/>
        </p:scale>
        <p:origin x="49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B1F14-2969-4234-94C2-84FB01E3AC7A}" type="datetimeFigureOut">
              <a:rPr lang="en-AU" smtClean="0"/>
              <a:t>20/1/2022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5789E-32BF-4BCD-9509-3BAE69BCF0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235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CDB67-B98A-4AC5-929D-81BD9B8E0ED5}" type="datetime1">
              <a:rPr lang="en-AU" smtClean="0"/>
              <a:t>20/1/2022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Kazman,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521322-EC31-0D49-B0CD-E25813AAD7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619672" cy="2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2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C8F9-EC1D-4BA9-A60E-999AFF963F40}" type="datetime1">
              <a:rPr lang="en-AU" smtClean="0"/>
              <a:t>20/1/2022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311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916B-826A-4DC1-AF36-AFE8D11DE3BA}" type="datetime1">
              <a:rPr lang="en-AU" smtClean="0"/>
              <a:t>20/1/2022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17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4B527-7C3C-974A-81D1-5BD3493443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9AFD-92D5-4F38-81E5-3FBC268DED4A}" type="datetime1">
              <a:rPr lang="en-AU" smtClean="0"/>
              <a:t>20/1/2022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372B8-2D54-2241-9852-8D87D186C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A7F1-F5F6-4965-B98A-1EF216FC21E9}" type="datetime1">
              <a:rPr lang="en-AU" smtClean="0"/>
              <a:t>20/1/2022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9092-A599-2C4B-853A-8EC2847A00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6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0951D-1B64-4AD7-951D-395C8B37DA62}" type="datetime1">
              <a:rPr lang="en-AU" smtClean="0"/>
              <a:t>20/1/2022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60AE-E88C-8B42-B405-EAC97D27D7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5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D5B1-B0B7-4FEE-A636-82BBB8DC2F24}" type="datetime1">
              <a:rPr lang="en-AU" smtClean="0"/>
              <a:t>20/1/2022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EEDD7-E361-CE44-B05E-D2EA088573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E332-3D0B-4932-A3B1-41A6E16690E0}" type="datetime1">
              <a:rPr lang="en-AU" smtClean="0"/>
              <a:t>20/1/2022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75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B9C4-EF48-4255-A3A3-972222EC13E9}" type="datetime1">
              <a:rPr lang="en-AU" smtClean="0"/>
              <a:t>20/1/2022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74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94F8-BF1B-412F-A811-124AF48AB6BD}" type="datetime1">
              <a:rPr lang="en-AU" smtClean="0"/>
              <a:t>20/1/2022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04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DB84-98FB-4B92-9E59-12D7CC27F3EE}" type="datetime1">
              <a:rPr lang="en-AU" smtClean="0"/>
              <a:t>20/1/2022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© Len Bass</a:t>
            </a:r>
            <a:r>
              <a:rPr lang="en-AU"/>
              <a:t>, Paul </a:t>
            </a:r>
            <a:r>
              <a:rPr lang="en-AU" dirty="0"/>
              <a:t>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17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Chapter 19: Architecturally Significant Requirements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32" y="3886200"/>
            <a:ext cx="6696744" cy="1991072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The most important single aspect of software development is to be clear about what you are trying to build. </a:t>
            </a:r>
            <a:br>
              <a:rPr lang="en-US" i="1" dirty="0"/>
            </a:br>
            <a:r>
              <a:rPr lang="en-US" dirty="0"/>
              <a:t>—Bjarne </a:t>
            </a:r>
            <a:r>
              <a:rPr lang="en-US" dirty="0" err="1"/>
              <a:t>Stroustrup</a:t>
            </a:r>
            <a:r>
              <a:rPr lang="en-US" dirty="0"/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35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by Understanding Business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41764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Business goals are of interest to architects because they frequently lead directly to ASRs. </a:t>
            </a:r>
          </a:p>
          <a:p>
            <a:r>
              <a:rPr lang="en-US" dirty="0"/>
              <a:t>There are three possible relationships between business goals and an architecture: </a:t>
            </a:r>
          </a:p>
          <a:p>
            <a:pPr lvl="1"/>
            <a:r>
              <a:rPr lang="en-US" i="1" dirty="0"/>
              <a:t>Business goals often lead to quality attribute requirements.</a:t>
            </a:r>
          </a:p>
          <a:p>
            <a:pPr lvl="1"/>
            <a:r>
              <a:rPr lang="en-US" i="1" dirty="0"/>
              <a:t>Business goals may affect the architecture without inducing a quality attribute requirement at all. </a:t>
            </a:r>
            <a:endParaRPr lang="en-US" dirty="0"/>
          </a:p>
          <a:p>
            <a:pPr lvl="1"/>
            <a:r>
              <a:rPr lang="en-US" i="1" dirty="0"/>
              <a:t> No influence of a business goal on the architecture.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237618-BF7F-5F42-A561-A0201885F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5157192"/>
            <a:ext cx="612068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51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by Understanding Business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508758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Categories of business goals:</a:t>
            </a:r>
          </a:p>
          <a:p>
            <a:pPr lvl="1"/>
            <a:r>
              <a:rPr lang="en-US" dirty="0"/>
              <a:t>Growth and continuity of the organization </a:t>
            </a:r>
          </a:p>
          <a:p>
            <a:pPr lvl="1"/>
            <a:r>
              <a:rPr lang="en-US" dirty="0"/>
              <a:t>Meeting financial objectives </a:t>
            </a:r>
          </a:p>
          <a:p>
            <a:pPr lvl="1"/>
            <a:r>
              <a:rPr lang="en-US" dirty="0"/>
              <a:t>Meeting personal objectives </a:t>
            </a:r>
          </a:p>
          <a:p>
            <a:pPr lvl="1"/>
            <a:r>
              <a:rPr lang="en-US" dirty="0"/>
              <a:t>Meeting responsibility to the employees </a:t>
            </a:r>
          </a:p>
          <a:p>
            <a:pPr lvl="1"/>
            <a:r>
              <a:rPr lang="en-US" dirty="0"/>
              <a:t>Meeting responsibility to society </a:t>
            </a:r>
          </a:p>
          <a:p>
            <a:pPr lvl="1"/>
            <a:r>
              <a:rPr lang="en-US" dirty="0"/>
              <a:t>Meeting responsibility to the state </a:t>
            </a:r>
          </a:p>
          <a:p>
            <a:pPr lvl="1"/>
            <a:r>
              <a:rPr lang="en-US" dirty="0"/>
              <a:t>Meeting responsibility to the shareholders </a:t>
            </a:r>
          </a:p>
          <a:p>
            <a:pPr lvl="1"/>
            <a:r>
              <a:rPr lang="en-US" dirty="0"/>
              <a:t>Managing market position </a:t>
            </a:r>
          </a:p>
          <a:p>
            <a:pPr lvl="1"/>
            <a:r>
              <a:rPr lang="en-US" dirty="0"/>
              <a:t>Improving business processes </a:t>
            </a:r>
          </a:p>
          <a:p>
            <a:pPr lvl="1"/>
            <a:r>
              <a:rPr lang="en-US" dirty="0"/>
              <a:t>Managing the quality and reputation of products </a:t>
            </a:r>
          </a:p>
          <a:p>
            <a:pPr lvl="1"/>
            <a:r>
              <a:rPr lang="en-US" dirty="0"/>
              <a:t>Managing change in the environment over time </a:t>
            </a:r>
          </a:p>
          <a:p>
            <a:endParaRPr lang="en-US" dirty="0"/>
          </a:p>
          <a:p>
            <a:r>
              <a:rPr lang="en-US" dirty="0"/>
              <a:t>These categories can be used as an aid to brainstorming and elicitation.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05085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D051-1463-864F-ADF0-DBCA3500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 ASRs in a Utility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2A4A-7FFB-F548-800F-3CB868445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Architects can use a construct called a </a:t>
            </a:r>
            <a:r>
              <a:rPr lang="en-US" i="1" dirty="0"/>
              <a:t>utility tree </a:t>
            </a:r>
            <a:r>
              <a:rPr lang="en-US" dirty="0"/>
              <a:t>when the “primary sources” of requirements are not available. </a:t>
            </a:r>
          </a:p>
          <a:p>
            <a:r>
              <a:rPr lang="en-US" dirty="0"/>
              <a:t>A utility tree is a top-down representation of what you, as architect, believe to be the most important QA-related ASRs. </a:t>
            </a:r>
          </a:p>
          <a:p>
            <a:r>
              <a:rPr lang="en-US" dirty="0"/>
              <a:t>The leaves of the tree are scenarios that you prioritize along two dimensions: business value and technical risk.  Each dimension is scored H/M/L.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DEFBF-2443-6C4B-947E-9FA4B417A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06098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D051-1463-864F-ADF0-DBCA3500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Utility Tree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DEFBF-2443-6C4B-947E-9FA4B417A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FAA1FF-B104-3149-B50D-2A1C7F5AF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95030"/>
            <a:ext cx="8726896" cy="507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328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D051-1463-864F-ADF0-DBCA3500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 ASRs in a Utility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2A4A-7FFB-F548-800F-3CB868445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Once you have a utility tree filled out, you can use it to make important checks. For instance: </a:t>
            </a:r>
          </a:p>
          <a:p>
            <a:pPr lvl="1"/>
            <a:r>
              <a:rPr lang="en-US" dirty="0"/>
              <a:t>A QA without any ASR scenario is an area you should investigate. </a:t>
            </a:r>
          </a:p>
          <a:p>
            <a:pPr lvl="1"/>
            <a:r>
              <a:rPr lang="en-US" dirty="0"/>
              <a:t>ASR scenarios that receive a (H, H) rating are obviously the ones that deserve the most attention from you.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DEFBF-2443-6C4B-947E-9FA4B417A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395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B6EA7-5504-7A41-8BE7-78E4BA06A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Happens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0539A-B6C5-B549-8691-6E1447A8E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Requirements—whether captured or not—change all the time. </a:t>
            </a:r>
          </a:p>
          <a:p>
            <a:r>
              <a:rPr lang="en-US" dirty="0"/>
              <a:t>Architects have to adapt and keep up, to ensure that their architectures are still the right ones that will bring success to the project. </a:t>
            </a:r>
          </a:p>
          <a:p>
            <a:r>
              <a:rPr lang="en-US" dirty="0"/>
              <a:t>Always keep a channel open to the key stakeholders who determine the ASRs so you can keep up with changing requirements.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4855E3-D620-5544-8691-BF75CB1A9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52840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Architectures are driven by architecturally significant requirements. An ASR must have:</a:t>
            </a:r>
          </a:p>
          <a:p>
            <a:pPr lvl="1"/>
            <a:r>
              <a:rPr lang="en-US" dirty="0"/>
              <a:t>A profound impact on the architecture. </a:t>
            </a:r>
            <a:endParaRPr lang="en-US" sz="400" dirty="0"/>
          </a:p>
          <a:p>
            <a:pPr lvl="1"/>
            <a:r>
              <a:rPr lang="en-US" dirty="0"/>
              <a:t>A high business or mission value.</a:t>
            </a:r>
          </a:p>
          <a:p>
            <a:r>
              <a:rPr lang="en-US" dirty="0"/>
              <a:t>ASRs can be extracted from a requirements document, captured from stakeholders during a workshop (e.g., a QAW), captured from the architect in a utility tree, or derived from business goals</a:t>
            </a:r>
            <a:r>
              <a:rPr lang="en-US"/>
              <a:t>.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5568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Chapter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Gathering ASRs from Requirements Documents</a:t>
            </a:r>
          </a:p>
          <a:p>
            <a:r>
              <a:rPr lang="en-US" dirty="0"/>
              <a:t>Gathering ASRs by Interviewing Stakeholders</a:t>
            </a:r>
          </a:p>
          <a:p>
            <a:r>
              <a:rPr lang="en-US" dirty="0"/>
              <a:t>Gathering ASRs by Understanding the Business Goals</a:t>
            </a:r>
          </a:p>
          <a:p>
            <a:r>
              <a:rPr lang="en-US" dirty="0"/>
              <a:t>Capturing ASRs in a Utility Tree </a:t>
            </a:r>
          </a:p>
          <a:p>
            <a:r>
              <a:rPr lang="en-US" dirty="0"/>
              <a:t>Change Happens</a:t>
            </a:r>
          </a:p>
          <a:p>
            <a:r>
              <a:rPr lang="en-US" dirty="0"/>
              <a:t>Summary </a:t>
            </a:r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908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Gathering ASRs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Architectures exist to build systems that satisfy requirements. </a:t>
            </a:r>
          </a:p>
          <a:p>
            <a:r>
              <a:rPr lang="en-US" dirty="0"/>
              <a:t>Not all requirements are created equal. </a:t>
            </a:r>
          </a:p>
          <a:p>
            <a:r>
              <a:rPr lang="en-US" dirty="0"/>
              <a:t>Some have a profound effect on the architecture than others: </a:t>
            </a:r>
            <a:r>
              <a:rPr lang="en-US" i="1" dirty="0"/>
              <a:t>architecturally significant requirements (ASRs)</a:t>
            </a:r>
            <a:r>
              <a:rPr lang="en-US" dirty="0"/>
              <a:t>. </a:t>
            </a:r>
          </a:p>
          <a:p>
            <a:r>
              <a:rPr lang="en-US" dirty="0"/>
              <a:t>You cannot hope to design a successful architecture if you do not know the ASRs.</a:t>
            </a:r>
          </a:p>
          <a:p>
            <a:r>
              <a:rPr lang="en-US" dirty="0"/>
              <a:t>How do we do this?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3116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from Requirements Documents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obvious location to look for candidate ASRs is in the requirements document or in user stories. </a:t>
            </a:r>
          </a:p>
          <a:p>
            <a:r>
              <a:rPr lang="en-US" dirty="0"/>
              <a:t>Don't get your hopes up.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12286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from Requirements Documents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Many projects don’t have good (or any) requirements document. </a:t>
            </a:r>
          </a:p>
          <a:p>
            <a:r>
              <a:rPr lang="en-US" dirty="0"/>
              <a:t>And no architect can wait until the requirements are “done” before starting work. </a:t>
            </a:r>
          </a:p>
          <a:p>
            <a:r>
              <a:rPr lang="en-US" dirty="0"/>
              <a:t>In practice, though, we rarely see adequate capture of QA requirements. </a:t>
            </a:r>
          </a:p>
          <a:p>
            <a:r>
              <a:rPr lang="en-US" dirty="0"/>
              <a:t>Much of what is useful to an architect won’t be found in even the best requirements document.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20166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from Requirements Documents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Some things to look for: </a:t>
            </a:r>
          </a:p>
          <a:p>
            <a:pPr lvl="1"/>
            <a:r>
              <a:rPr lang="en-US" i="1" dirty="0"/>
              <a:t>Usage</a:t>
            </a:r>
            <a:r>
              <a:rPr lang="en-US" dirty="0"/>
              <a:t>. User roles versus system modes, internationalization, language distinctions. </a:t>
            </a:r>
          </a:p>
          <a:p>
            <a:pPr lvl="1"/>
            <a:r>
              <a:rPr lang="en-US" i="1" dirty="0"/>
              <a:t>Time</a:t>
            </a:r>
            <a:r>
              <a:rPr lang="en-US" dirty="0"/>
              <a:t>. Timeliness and element coordination. </a:t>
            </a:r>
          </a:p>
          <a:p>
            <a:pPr lvl="1"/>
            <a:r>
              <a:rPr lang="en-US" i="1" dirty="0"/>
              <a:t>External elements</a:t>
            </a:r>
            <a:r>
              <a:rPr lang="en-US" dirty="0"/>
              <a:t>. External systems, protocols, sensors or actuators (devices), </a:t>
            </a:r>
          </a:p>
          <a:p>
            <a:pPr lvl="1"/>
            <a:r>
              <a:rPr lang="en-US" dirty="0"/>
              <a:t>middleware. </a:t>
            </a:r>
          </a:p>
          <a:p>
            <a:pPr lvl="1"/>
            <a:r>
              <a:rPr lang="en-US" i="1" dirty="0"/>
              <a:t>Networking</a:t>
            </a:r>
            <a:r>
              <a:rPr lang="en-US" dirty="0"/>
              <a:t>. Network properties and configurations (including their security properties). </a:t>
            </a:r>
          </a:p>
          <a:p>
            <a:pPr lvl="1"/>
            <a:r>
              <a:rPr lang="en-US" i="1" dirty="0"/>
              <a:t>Orchestration</a:t>
            </a:r>
            <a:r>
              <a:rPr lang="en-US" dirty="0"/>
              <a:t>. Processing steps, information flows. </a:t>
            </a:r>
          </a:p>
          <a:p>
            <a:pPr lvl="1"/>
            <a:r>
              <a:rPr lang="en-US" i="1" dirty="0"/>
              <a:t>Security properties</a:t>
            </a:r>
            <a:r>
              <a:rPr lang="en-US" dirty="0"/>
              <a:t>. User roles, permissions, authentication. </a:t>
            </a:r>
          </a:p>
          <a:p>
            <a:pPr lvl="1"/>
            <a:r>
              <a:rPr lang="en-US" i="1" dirty="0"/>
              <a:t>Data</a:t>
            </a:r>
            <a:r>
              <a:rPr lang="en-US" dirty="0"/>
              <a:t>. Persistence and currency. </a:t>
            </a:r>
          </a:p>
          <a:p>
            <a:pPr lvl="1"/>
            <a:r>
              <a:rPr lang="en-US" i="1" dirty="0"/>
              <a:t>Resources</a:t>
            </a:r>
            <a:r>
              <a:rPr lang="en-US" dirty="0"/>
              <a:t>. Time, concurrency, memory footprint, scheduling, multiple users, multiple activities, devices, energy usage, soft resources (e.g., buffers, queues), scalability requirements. </a:t>
            </a:r>
          </a:p>
          <a:p>
            <a:pPr lvl="1"/>
            <a:r>
              <a:rPr lang="en-US" i="1" dirty="0"/>
              <a:t>Project management</a:t>
            </a:r>
            <a:r>
              <a:rPr lang="en-US" dirty="0"/>
              <a:t>. Plans for teaming, skill sets, training, team coordination. </a:t>
            </a:r>
          </a:p>
          <a:p>
            <a:pPr lvl="1"/>
            <a:r>
              <a:rPr lang="en-US" i="1" dirty="0"/>
              <a:t>Hardware choices</a:t>
            </a:r>
            <a:r>
              <a:rPr lang="en-US" dirty="0"/>
              <a:t>. Processors, families of processors, evolution of processors. </a:t>
            </a:r>
          </a:p>
          <a:p>
            <a:pPr lvl="1"/>
            <a:r>
              <a:rPr lang="en-US" i="1" dirty="0"/>
              <a:t>Flexibility of functionality, portability, calibrations, configurations. </a:t>
            </a:r>
            <a:endParaRPr lang="en-US" dirty="0"/>
          </a:p>
          <a:p>
            <a:pPr lvl="1"/>
            <a:r>
              <a:rPr lang="en-US" i="1" dirty="0"/>
              <a:t>Named technologies, commercial packages. 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3839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by Interviewing Stakeholders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Stakeholders often don’t know what their QA requirements actually are. In that case, architects may have to set the QA requirements. </a:t>
            </a:r>
          </a:p>
          <a:p>
            <a:r>
              <a:rPr lang="en-US" dirty="0"/>
              <a:t>If you insist on quantitative QA requirements, you may get numbers that are arbitrary. </a:t>
            </a:r>
          </a:p>
          <a:p>
            <a:r>
              <a:rPr lang="en-US" dirty="0"/>
              <a:t>Experienced architects often have deep insights based on similar systems. </a:t>
            </a:r>
          </a:p>
          <a:p>
            <a:r>
              <a:rPr lang="en-US" dirty="0"/>
              <a:t>Architects can also give feedback as to which QA responses will be straightforward to achieve and which will likely be problematic.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76133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Gathering ASRs by Interviewing Stakeholders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Interviewing the relevant stakeholders is the surest way to learn what they know and need.</a:t>
            </a:r>
          </a:p>
          <a:p>
            <a:r>
              <a:rPr lang="en-US" dirty="0"/>
              <a:t>The results of stakeholder interviews should include a prioritized list of architectural drivers including QA scenarios. </a:t>
            </a:r>
          </a:p>
          <a:p>
            <a:r>
              <a:rPr lang="en-US" dirty="0"/>
              <a:t>One such method to do this is the Quality Attribute Workshop (QAW). </a:t>
            </a:r>
          </a:p>
          <a:p>
            <a:r>
              <a:rPr lang="en-US" dirty="0"/>
              <a:t>The QAW is a facilitated, stakeholder-focused method to generate, prioritize, and refine quality attribute scenarios before the software architecture is completed.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40015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AAC7-B38B-C34C-91F5-5E6F5A493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the QAW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4F65E-81CD-5340-B4A1-9254E3C7D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auto"/>
            <a:r>
              <a:rPr lang="en-US" i="1" dirty="0"/>
              <a:t>Business/mission presentation</a:t>
            </a:r>
            <a:r>
              <a:rPr lang="en-US" dirty="0"/>
              <a:t>. </a:t>
            </a:r>
          </a:p>
          <a:p>
            <a:pPr fontAlgn="auto"/>
            <a:r>
              <a:rPr lang="en-US" i="1" dirty="0"/>
              <a:t>Architectural plan presentation. </a:t>
            </a:r>
          </a:p>
          <a:p>
            <a:r>
              <a:rPr lang="en-US" i="1" dirty="0"/>
              <a:t>Identification of architectural drivers. </a:t>
            </a:r>
            <a:endParaRPr lang="en-US" dirty="0"/>
          </a:p>
          <a:p>
            <a:r>
              <a:rPr lang="en-US" i="1" dirty="0"/>
              <a:t>Scenario brainstorming. </a:t>
            </a:r>
            <a:endParaRPr lang="en-US" dirty="0"/>
          </a:p>
          <a:p>
            <a:r>
              <a:rPr lang="en-US" i="1" dirty="0"/>
              <a:t>Scenario consolidation. </a:t>
            </a:r>
            <a:endParaRPr lang="en-US" dirty="0"/>
          </a:p>
          <a:p>
            <a:r>
              <a:rPr lang="en-US" i="1" dirty="0"/>
              <a:t>Scenario prioritization. </a:t>
            </a:r>
            <a:endParaRPr lang="en-US" dirty="0"/>
          </a:p>
          <a:p>
            <a:r>
              <a:rPr lang="en-US" i="1" dirty="0"/>
              <a:t>Scenario refinement.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AACB8A-6007-4D40-8CD7-82BC8F713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78928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27927</TotalTime>
  <Words>1230</Words>
  <Application>Microsoft Macintosh PowerPoint</Application>
  <PresentationFormat>On-screen Show (4:3)</PresentationFormat>
  <Paragraphs>113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Chapter 19: Architecturally Significant Requirements</vt:lpstr>
      <vt:lpstr>Chapter Outline</vt:lpstr>
      <vt:lpstr>Gathering ASRs</vt:lpstr>
      <vt:lpstr>Gathering ASRs from Requirements Documents</vt:lpstr>
      <vt:lpstr>Gathering ASRs from Requirements Documents</vt:lpstr>
      <vt:lpstr>Gathering ASRs from Requirements Documents</vt:lpstr>
      <vt:lpstr>Gathering ASRs by Interviewing Stakeholders</vt:lpstr>
      <vt:lpstr>Gathering ASRs by Interviewing Stakeholders</vt:lpstr>
      <vt:lpstr>Steps of the QAW</vt:lpstr>
      <vt:lpstr>Gathering ASRs by Understanding Business Goals</vt:lpstr>
      <vt:lpstr>Gathering ASRs by Understanding Business Goals</vt:lpstr>
      <vt:lpstr>Capturing ASRs in a Utility Tree</vt:lpstr>
      <vt:lpstr>Example Utility Tree</vt:lpstr>
      <vt:lpstr>Capturing ASRs in a Utility Tree</vt:lpstr>
      <vt:lpstr>Change Happens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Bass, Clements, Kazman</dc:creator>
  <cp:keywords/>
  <dc:description/>
  <cp:lastModifiedBy>Rick Kazman</cp:lastModifiedBy>
  <cp:revision>109</cp:revision>
  <dcterms:created xsi:type="dcterms:W3CDTF">2012-04-18T22:57:58Z</dcterms:created>
  <dcterms:modified xsi:type="dcterms:W3CDTF">2022-01-23T06:10:53Z</dcterms:modified>
  <cp:category/>
</cp:coreProperties>
</file>

<file path=docProps/thumbnail.jpeg>
</file>